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95" r:id="rId4"/>
    <p:sldId id="262" r:id="rId5"/>
    <p:sldId id="263" r:id="rId6"/>
    <p:sldId id="264" r:id="rId7"/>
    <p:sldId id="265" r:id="rId8"/>
    <p:sldId id="266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1" r:id="rId19"/>
    <p:sldId id="282" r:id="rId20"/>
    <p:sldId id="293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7" r:id="rId30"/>
    <p:sldId id="291" r:id="rId31"/>
    <p:sldId id="301" r:id="rId32"/>
    <p:sldId id="298" r:id="rId33"/>
    <p:sldId id="299" r:id="rId34"/>
    <p:sldId id="300" r:id="rId35"/>
    <p:sldId id="292" r:id="rId36"/>
    <p:sldId id="276" r:id="rId37"/>
    <p:sldId id="296" r:id="rId38"/>
    <p:sldId id="277" r:id="rId39"/>
    <p:sldId id="278" r:id="rId40"/>
    <p:sldId id="279" r:id="rId41"/>
    <p:sldId id="280" r:id="rId42"/>
    <p:sldId id="29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669900"/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8" autoAdjust="0"/>
    <p:restoredTop sz="94660"/>
  </p:normalViewPr>
  <p:slideViewPr>
    <p:cSldViewPr>
      <p:cViewPr>
        <p:scale>
          <a:sx n="90" d="100"/>
          <a:sy n="90" d="100"/>
        </p:scale>
        <p:origin x="92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339752" y="404664"/>
            <a:ext cx="63367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300" dirty="0" smtClean="0"/>
          </a:p>
          <a:p>
            <a:pPr lvl="0" algn="ctr">
              <a:spcBef>
                <a:spcPct val="0"/>
              </a:spcBef>
              <a:defRPr/>
            </a:pPr>
            <a:r>
              <a:rPr lang="ru-RU" sz="2000" dirty="0" smtClean="0"/>
              <a:t>Муниципальное бюджетное дошкольное образовательное учреждение детский сад №159 «Непоседа»</a:t>
            </a:r>
            <a:endParaRPr kumimoji="0" lang="ru-RU" sz="6600" b="1" i="0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484784"/>
            <a:ext cx="7220346" cy="3528392"/>
          </a:xfrm>
          <a:prstGeom prst="roundRect">
            <a:avLst>
              <a:gd name="adj" fmla="val 0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endParaRPr lang="ru-RU" sz="105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6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>
              <a:spcBef>
                <a:spcPts val="0"/>
              </a:spcBef>
              <a:buNone/>
            </a:pPr>
            <a:r>
              <a:rPr lang="ru-RU" sz="6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«ВОЛШЕБНИЦА – ВОДА»</a:t>
            </a:r>
          </a:p>
          <a:p>
            <a:pPr>
              <a:spcBef>
                <a:spcPts val="0"/>
              </a:spcBef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Авторы проекта:</a:t>
            </a:r>
          </a:p>
          <a:p>
            <a:pPr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Дарымова А.А.</a:t>
            </a:r>
          </a:p>
          <a:p>
            <a:pPr algn="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Никульцева Т.А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endParaRPr lang="ru-RU" sz="5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Ожидаемые результаты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251520" y="2132856"/>
            <a:ext cx="2880320" cy="4176463"/>
            <a:chOff x="385" y="1480"/>
            <a:chExt cx="1431" cy="2541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gray">
            <a:xfrm>
              <a:off x="385" y="1674"/>
              <a:ext cx="1391" cy="1799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D97C1"/>
                </a:gs>
                <a:gs pos="100000">
                  <a:srgbClr val="86A9CC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AutoShape 9"/>
            <p:cNvSpPr>
              <a:spLocks noChangeArrowheads="1"/>
            </p:cNvSpPr>
            <p:nvPr/>
          </p:nvSpPr>
          <p:spPr bwMode="gray">
            <a:xfrm>
              <a:off x="406" y="1679"/>
              <a:ext cx="1410" cy="17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6A9CC"/>
                </a:gs>
                <a:gs pos="100000">
                  <a:srgbClr val="84A7C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gray">
            <a:xfrm>
              <a:off x="418" y="2978"/>
              <a:ext cx="1330" cy="56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6A9CC"/>
                </a:gs>
                <a:gs pos="100000">
                  <a:srgbClr val="BDD0E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gray">
            <a:xfrm>
              <a:off x="418" y="1693"/>
              <a:ext cx="1330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E2EE"/>
                </a:gs>
                <a:gs pos="100000">
                  <a:srgbClr val="86A9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gray">
            <a:xfrm>
              <a:off x="864" y="1480"/>
              <a:ext cx="413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gray">
            <a:xfrm>
              <a:off x="868" y="1483"/>
              <a:ext cx="400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gray">
            <a:xfrm>
              <a:off x="873" y="1485"/>
              <a:ext cx="391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877" y="1489"/>
              <a:ext cx="371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gray">
            <a:xfrm>
              <a:off x="899" y="1499"/>
              <a:ext cx="330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gray">
            <a:xfrm>
              <a:off x="973" y="1538"/>
              <a:ext cx="186" cy="2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2400" dirty="0" smtClean="0">
                  <a:solidFill>
                    <a:srgbClr val="000000"/>
                  </a:solidFill>
                </a:rPr>
                <a:t>1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gray">
            <a:xfrm>
              <a:off x="385" y="2137"/>
              <a:ext cx="1431" cy="9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ru-RU" sz="2000" dirty="0" smtClean="0"/>
                <a:t>Обогащение предметно - развивающей среды экологического центра и центра экспериментирования;</a:t>
              </a:r>
              <a:endParaRPr lang="ru-RU" sz="2000" dirty="0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gray">
            <a:xfrm>
              <a:off x="387" y="3473"/>
              <a:ext cx="1391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20"/>
            <p:cNvSpPr>
              <a:spLocks noChangeArrowheads="1"/>
            </p:cNvSpPr>
            <p:nvPr/>
          </p:nvSpPr>
          <p:spPr bwMode="gray">
            <a:xfrm>
              <a:off x="416" y="3486"/>
              <a:ext cx="1330" cy="53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18" name="Group 78"/>
          <p:cNvGrpSpPr>
            <a:grpSpLocks/>
          </p:cNvGrpSpPr>
          <p:nvPr/>
        </p:nvGrpSpPr>
        <p:grpSpPr bwMode="auto">
          <a:xfrm>
            <a:off x="3203848" y="2132856"/>
            <a:ext cx="2808312" cy="4248472"/>
            <a:chOff x="385" y="1480"/>
            <a:chExt cx="1393" cy="2575"/>
          </a:xfrm>
        </p:grpSpPr>
        <p:sp>
          <p:nvSpPr>
            <p:cNvPr id="19" name="AutoShape 8"/>
            <p:cNvSpPr>
              <a:spLocks noChangeArrowheads="1"/>
            </p:cNvSpPr>
            <p:nvPr/>
          </p:nvSpPr>
          <p:spPr bwMode="gray">
            <a:xfrm>
              <a:off x="385" y="1674"/>
              <a:ext cx="1391" cy="1799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D97C1"/>
                </a:gs>
                <a:gs pos="100000">
                  <a:srgbClr val="86A9CC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AutoShape 9"/>
            <p:cNvSpPr>
              <a:spLocks noChangeArrowheads="1"/>
            </p:cNvSpPr>
            <p:nvPr/>
          </p:nvSpPr>
          <p:spPr bwMode="gray">
            <a:xfrm>
              <a:off x="406" y="1679"/>
              <a:ext cx="1350" cy="176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6A9CC"/>
                </a:gs>
                <a:gs pos="100000">
                  <a:srgbClr val="84A7C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10"/>
            <p:cNvSpPr>
              <a:spLocks noChangeArrowheads="1"/>
            </p:cNvSpPr>
            <p:nvPr/>
          </p:nvSpPr>
          <p:spPr bwMode="gray">
            <a:xfrm>
              <a:off x="418" y="2978"/>
              <a:ext cx="1330" cy="53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6A9CC"/>
                </a:gs>
                <a:gs pos="100000">
                  <a:srgbClr val="BDD0E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AutoShape 11"/>
            <p:cNvSpPr>
              <a:spLocks noChangeArrowheads="1"/>
            </p:cNvSpPr>
            <p:nvPr/>
          </p:nvSpPr>
          <p:spPr bwMode="gray">
            <a:xfrm>
              <a:off x="418" y="1693"/>
              <a:ext cx="1330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E2EE"/>
                </a:gs>
                <a:gs pos="100000">
                  <a:srgbClr val="86A9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gray">
            <a:xfrm>
              <a:off x="864" y="1480"/>
              <a:ext cx="413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4" name="Oval 13"/>
            <p:cNvSpPr>
              <a:spLocks noChangeArrowheads="1"/>
            </p:cNvSpPr>
            <p:nvPr/>
          </p:nvSpPr>
          <p:spPr bwMode="gray">
            <a:xfrm>
              <a:off x="868" y="1483"/>
              <a:ext cx="400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5" name="Oval 14"/>
            <p:cNvSpPr>
              <a:spLocks noChangeArrowheads="1"/>
            </p:cNvSpPr>
            <p:nvPr/>
          </p:nvSpPr>
          <p:spPr bwMode="gray">
            <a:xfrm>
              <a:off x="873" y="1485"/>
              <a:ext cx="391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6" name="Oval 15"/>
            <p:cNvSpPr>
              <a:spLocks noChangeArrowheads="1"/>
            </p:cNvSpPr>
            <p:nvPr/>
          </p:nvSpPr>
          <p:spPr bwMode="gray">
            <a:xfrm>
              <a:off x="877" y="1489"/>
              <a:ext cx="371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gray">
            <a:xfrm>
              <a:off x="899" y="1499"/>
              <a:ext cx="330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gray">
            <a:xfrm>
              <a:off x="976" y="1538"/>
              <a:ext cx="181" cy="2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0000"/>
                  </a:solidFill>
                </a:rPr>
                <a:t>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18"/>
            <p:cNvSpPr txBox="1">
              <a:spLocks noChangeArrowheads="1"/>
            </p:cNvSpPr>
            <p:nvPr/>
          </p:nvSpPr>
          <p:spPr bwMode="gray">
            <a:xfrm>
              <a:off x="434" y="2150"/>
              <a:ext cx="1323" cy="8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ru-RU" sz="2200" dirty="0" smtClean="0"/>
                <a:t>Внедрение новых методов в работе с детьми и родителями;</a:t>
              </a:r>
              <a:endParaRPr lang="ru-RU" sz="2200" dirty="0"/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gray">
            <a:xfrm>
              <a:off x="387" y="3473"/>
              <a:ext cx="1391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AutoShape 20"/>
            <p:cNvSpPr>
              <a:spLocks noChangeArrowheads="1"/>
            </p:cNvSpPr>
            <p:nvPr/>
          </p:nvSpPr>
          <p:spPr bwMode="gray">
            <a:xfrm>
              <a:off x="416" y="3483"/>
              <a:ext cx="1330" cy="57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grpSp>
        <p:nvGrpSpPr>
          <p:cNvPr id="32" name="Group 78"/>
          <p:cNvGrpSpPr>
            <a:grpSpLocks/>
          </p:cNvGrpSpPr>
          <p:nvPr/>
        </p:nvGrpSpPr>
        <p:grpSpPr bwMode="auto">
          <a:xfrm>
            <a:off x="6084168" y="2132856"/>
            <a:ext cx="2736304" cy="4176464"/>
            <a:chOff x="385" y="1480"/>
            <a:chExt cx="1393" cy="2541"/>
          </a:xfrm>
        </p:grpSpPr>
        <p:sp>
          <p:nvSpPr>
            <p:cNvPr id="33" name="AutoShape 8"/>
            <p:cNvSpPr>
              <a:spLocks noChangeArrowheads="1"/>
            </p:cNvSpPr>
            <p:nvPr/>
          </p:nvSpPr>
          <p:spPr bwMode="gray">
            <a:xfrm>
              <a:off x="385" y="1674"/>
              <a:ext cx="1391" cy="1799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6D97C1"/>
                </a:gs>
                <a:gs pos="100000">
                  <a:srgbClr val="86A9CC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9"/>
            <p:cNvSpPr>
              <a:spLocks noChangeArrowheads="1"/>
            </p:cNvSpPr>
            <p:nvPr/>
          </p:nvSpPr>
          <p:spPr bwMode="gray">
            <a:xfrm>
              <a:off x="406" y="1679"/>
              <a:ext cx="1350" cy="1765"/>
            </a:xfrm>
            <a:prstGeom prst="roundRect">
              <a:avLst>
                <a:gd name="adj" fmla="val 13704"/>
              </a:avLst>
            </a:prstGeom>
            <a:gradFill rotWithShape="1">
              <a:gsLst>
                <a:gs pos="0">
                  <a:srgbClr val="86A9CC"/>
                </a:gs>
                <a:gs pos="100000">
                  <a:srgbClr val="84A7CA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dirty="0" smtClean="0"/>
                <a:t> </a:t>
              </a:r>
              <a:r>
                <a:rPr lang="ru-RU" sz="2200" dirty="0" smtClean="0"/>
                <a:t>Личностный и </a:t>
              </a:r>
            </a:p>
            <a:p>
              <a:r>
                <a:rPr lang="ru-RU" sz="2200" dirty="0" smtClean="0"/>
                <a:t>профессиональный </a:t>
              </a:r>
            </a:p>
            <a:p>
              <a:r>
                <a:rPr lang="ru-RU" sz="2200" dirty="0" smtClean="0"/>
                <a:t>рост;</a:t>
              </a:r>
            </a:p>
            <a:p>
              <a:r>
                <a:rPr lang="ru-RU" sz="2200" dirty="0" smtClean="0"/>
                <a:t> самореализация</a:t>
              </a:r>
              <a:endParaRPr lang="ru-RU" sz="2200" dirty="0"/>
            </a:p>
          </p:txBody>
        </p:sp>
        <p:sp>
          <p:nvSpPr>
            <p:cNvPr id="35" name="AutoShape 10"/>
            <p:cNvSpPr>
              <a:spLocks noChangeArrowheads="1"/>
            </p:cNvSpPr>
            <p:nvPr/>
          </p:nvSpPr>
          <p:spPr bwMode="gray">
            <a:xfrm>
              <a:off x="418" y="2978"/>
              <a:ext cx="1330" cy="41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6A9CC"/>
                </a:gs>
                <a:gs pos="100000">
                  <a:srgbClr val="BDD0E3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" name="AutoShape 11"/>
            <p:cNvSpPr>
              <a:spLocks noChangeArrowheads="1"/>
            </p:cNvSpPr>
            <p:nvPr/>
          </p:nvSpPr>
          <p:spPr bwMode="gray">
            <a:xfrm>
              <a:off x="418" y="1693"/>
              <a:ext cx="1330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7E2EE"/>
                </a:gs>
                <a:gs pos="100000">
                  <a:srgbClr val="86A9CC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gray">
            <a:xfrm>
              <a:off x="864" y="1480"/>
              <a:ext cx="413" cy="40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gray">
            <a:xfrm>
              <a:off x="868" y="1483"/>
              <a:ext cx="400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gray">
            <a:xfrm>
              <a:off x="873" y="1485"/>
              <a:ext cx="391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gray">
            <a:xfrm>
              <a:off x="877" y="1489"/>
              <a:ext cx="371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gray">
            <a:xfrm>
              <a:off x="899" y="1499"/>
              <a:ext cx="330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gray">
            <a:xfrm>
              <a:off x="973" y="1538"/>
              <a:ext cx="186" cy="2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dirty="0" smtClean="0">
                  <a:solidFill>
                    <a:srgbClr val="000000"/>
                  </a:solidFill>
                </a:rPr>
                <a:t>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 Box 18"/>
            <p:cNvSpPr txBox="1">
              <a:spLocks noChangeArrowheads="1"/>
            </p:cNvSpPr>
            <p:nvPr/>
          </p:nvSpPr>
          <p:spPr bwMode="gray">
            <a:xfrm>
              <a:off x="434" y="2150"/>
              <a:ext cx="1323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ru-RU" sz="2000" dirty="0"/>
            </a:p>
          </p:txBody>
        </p:sp>
        <p:sp>
          <p:nvSpPr>
            <p:cNvPr id="44" name="AutoShape 19"/>
            <p:cNvSpPr>
              <a:spLocks noChangeArrowheads="1"/>
            </p:cNvSpPr>
            <p:nvPr/>
          </p:nvSpPr>
          <p:spPr bwMode="gray">
            <a:xfrm>
              <a:off x="387" y="3473"/>
              <a:ext cx="1391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AutoShape 20"/>
            <p:cNvSpPr>
              <a:spLocks noChangeArrowheads="1"/>
            </p:cNvSpPr>
            <p:nvPr/>
          </p:nvSpPr>
          <p:spPr bwMode="gray">
            <a:xfrm>
              <a:off x="416" y="3488"/>
              <a:ext cx="1330" cy="53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6" name="AutoShape 6"/>
          <p:cNvSpPr>
            <a:spLocks noChangeArrowheads="1"/>
          </p:cNvSpPr>
          <p:nvPr/>
        </p:nvSpPr>
        <p:spPr bwMode="gray">
          <a:xfrm>
            <a:off x="2339752" y="1340768"/>
            <a:ext cx="4176464" cy="57606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B7AA"/>
              </a:gs>
              <a:gs pos="50000">
                <a:srgbClr val="F8B7AA">
                  <a:gamma/>
                  <a:tint val="24314"/>
                  <a:invGamma/>
                </a:srgbClr>
              </a:gs>
              <a:gs pos="100000">
                <a:srgbClr val="F8B7AA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ru-RU" sz="2800" b="1" dirty="0" smtClean="0"/>
              <a:t>Для  педагога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Ожидаемые результаты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132856"/>
            <a:ext cx="7848872" cy="413732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Повысится компетентность в экологическом образовании и воспитании своих детей.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Пополнятся знания об элементарных способах проведения опытов и экспериментах в домашних условиях.</a:t>
            </a:r>
            <a:endParaRPr lang="ru-RU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gray">
          <a:xfrm>
            <a:off x="2555776" y="1196752"/>
            <a:ext cx="4104455" cy="57606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B7AA"/>
              </a:gs>
              <a:gs pos="50000">
                <a:srgbClr val="F8B7AA">
                  <a:gamma/>
                  <a:tint val="24314"/>
                  <a:invGamma/>
                </a:srgbClr>
              </a:gs>
              <a:gs pos="100000">
                <a:srgbClr val="F8B7AA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ru-RU" sz="2800" b="1" dirty="0" smtClean="0"/>
              <a:t>Для  родителей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Предполагаемые риски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5" name="AutoShape 5"/>
          <p:cNvSpPr>
            <a:spLocks noGrp="1" noChangeArrowheads="1"/>
          </p:cNvSpPr>
          <p:nvPr>
            <p:ph idx="1"/>
          </p:nvPr>
        </p:nvSpPr>
        <p:spPr bwMode="auto">
          <a:xfrm>
            <a:off x="323528" y="1844824"/>
            <a:ext cx="3096344" cy="44973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Администрация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не поддержит идею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реализации проекта,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т.к. это мероприятие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предполагает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изменение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режиме дня, сетке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занятий, ломает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устоявшиеся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стереотипы</a:t>
            </a:r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491880" y="1916833"/>
            <a:ext cx="2304257" cy="43924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Некоторые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сотрудники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не проникнутся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актуальностью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проекта.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ru-RU" altLang="ru-RU" sz="2000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940152" y="1844824"/>
            <a:ext cx="2952327" cy="453650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не заинтересуются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темой проекта.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Недостаточно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компетентны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вопросах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формирования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знаний о воде и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её свойствах 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Модель трёх вопросов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556792"/>
            <a:ext cx="2520280" cy="49685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1"/>
                </a:solidFill>
              </a:rPr>
              <a:t>Вода</a:t>
            </a:r>
            <a:r>
              <a:rPr lang="ru-RU" sz="2400" dirty="0" smtClean="0"/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нужна для всего живого на земле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1"/>
                </a:solidFill>
              </a:rPr>
              <a:t>Свойства воды (вода – жидкость, без цвета, без вкуса, не имеет запаха, вода хороший растворитель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Про круговорот воды в природе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1" y="1052737"/>
            <a:ext cx="2736304" cy="936104"/>
          </a:xfrm>
          <a:prstGeom prst="roundRect">
            <a:avLst/>
          </a:prstGeom>
          <a:solidFill>
            <a:srgbClr val="FF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знаем?</a:t>
            </a:r>
          </a:p>
        </p:txBody>
      </p:sp>
      <p:sp>
        <p:nvSpPr>
          <p:cNvPr id="19" name="Содержимое 4"/>
          <p:cNvSpPr txBox="1">
            <a:spLocks/>
          </p:cNvSpPr>
          <p:nvPr/>
        </p:nvSpPr>
        <p:spPr>
          <a:xfrm>
            <a:off x="5580112" y="1844824"/>
            <a:ext cx="3240360" cy="46805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ru-RU" sz="1600" noProof="0" dirty="0" smtClean="0">
              <a:solidFill>
                <a:schemeClr val="tx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ru-RU" sz="1600" noProof="0" dirty="0" smtClean="0">
                <a:solidFill>
                  <a:schemeClr val="tx1"/>
                </a:solidFill>
              </a:rPr>
              <a:t>Чтение</a:t>
            </a:r>
            <a:r>
              <a:rPr lang="ru-RU" noProof="0" dirty="0" smtClean="0">
                <a:solidFill>
                  <a:schemeClr val="tx1"/>
                </a:solidFill>
              </a:rPr>
              <a:t> </a:t>
            </a:r>
            <a:r>
              <a:rPr lang="ru-RU" sz="1600" noProof="0" dirty="0" smtClean="0">
                <a:solidFill>
                  <a:schemeClr val="tx1"/>
                </a:solidFill>
              </a:rPr>
              <a:t>художественной литературы о воде, о природе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Чтение энциклопедий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Просмотр презентаций  по экологии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Проведение опытов в уголке экспериментирования  с водой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Изготовление</a:t>
            </a:r>
            <a:r>
              <a:rPr kumimoji="0" lang="ru-RU" sz="16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родителями стенгазет о воде.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ru-RU" sz="1600" baseline="0" dirty="0" smtClean="0">
                <a:solidFill>
                  <a:schemeClr val="tx1"/>
                </a:solidFill>
              </a:rPr>
              <a:t>Оформление уголка для родителей  - информационная</a:t>
            </a:r>
            <a:r>
              <a:rPr lang="ru-RU" sz="1600" dirty="0" smtClean="0">
                <a:solidFill>
                  <a:schemeClr val="tx1"/>
                </a:solidFill>
              </a:rPr>
              <a:t> копилка «Вода вокруг нас»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Создание книжек</a:t>
            </a:r>
            <a:r>
              <a:rPr lang="ru-RU" sz="1600" dirty="0" smtClean="0">
                <a:solidFill>
                  <a:schemeClr val="tx1"/>
                </a:solidFill>
              </a:rPr>
              <a:t>-малышек «Напоминающие  знаки», Путешествие капельки», «Экология вокруг нас»  </a:t>
            </a:r>
            <a:endParaRPr kumimoji="0" lang="ru-RU" sz="16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580112" y="1124745"/>
            <a:ext cx="3312368" cy="864096"/>
          </a:xfrm>
          <a:prstGeom prst="roundRect">
            <a:avLst/>
          </a:prstGeom>
          <a:solidFill>
            <a:srgbClr val="FF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делать?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одержимое 4"/>
          <p:cNvSpPr txBox="1">
            <a:spLocks/>
          </p:cNvSpPr>
          <p:nvPr/>
        </p:nvSpPr>
        <p:spPr>
          <a:xfrm>
            <a:off x="3059832" y="1916832"/>
            <a:ext cx="2376264" cy="4608512"/>
          </a:xfrm>
          <a:prstGeom prst="roundRect">
            <a:avLst>
              <a:gd name="adj" fmla="val 108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/>
              <a:t>что такое вода?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§"/>
            </a:pPr>
            <a:r>
              <a:rPr lang="ru-RU" dirty="0" smtClean="0"/>
              <a:t> для чего она нужна?</a:t>
            </a:r>
          </a:p>
          <a:p>
            <a:pPr algn="ctr">
              <a:lnSpc>
                <a:spcPct val="120000"/>
              </a:lnSpc>
              <a:buFont typeface="Arial" pitchFamily="34" charset="0"/>
              <a:buChar char="•"/>
            </a:pPr>
            <a:r>
              <a:rPr lang="ru-RU" dirty="0" smtClean="0"/>
              <a:t> как можно беречь воду?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59832" y="1124745"/>
            <a:ext cx="2448272" cy="864096"/>
          </a:xfrm>
          <a:prstGeom prst="roundRect">
            <a:avLst/>
          </a:prstGeom>
          <a:solidFill>
            <a:srgbClr val="FF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хотим узнать?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Подготовительный</a:t>
            </a:r>
            <a:r>
              <a:rPr lang="ru-RU" dirty="0" smtClean="0"/>
              <a:t> этап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556792"/>
            <a:ext cx="8136904" cy="46805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200" dirty="0" smtClean="0"/>
              <a:t>Подобрать и изучить методическую литературу по теме проекта.</a:t>
            </a:r>
          </a:p>
          <a:p>
            <a:pPr>
              <a:buFont typeface="Wingdings" pitchFamily="2" charset="2"/>
              <a:buChar char="v"/>
            </a:pPr>
            <a:r>
              <a:rPr lang="ru-RU" sz="2200" dirty="0" smtClean="0"/>
              <a:t> Пополнить развивающую среду:</a:t>
            </a:r>
            <a:br>
              <a:rPr lang="ru-RU" sz="2200" dirty="0" smtClean="0"/>
            </a:br>
            <a:r>
              <a:rPr lang="ru-RU" sz="2200" dirty="0" smtClean="0"/>
              <a:t>• Подбор художественной литературы по теме;</a:t>
            </a:r>
            <a:br>
              <a:rPr lang="ru-RU" sz="2200" dirty="0" smtClean="0"/>
            </a:br>
            <a:r>
              <a:rPr lang="ru-RU" sz="2200" dirty="0" smtClean="0"/>
              <a:t>• Подбор энциклопедий, карт, схем;</a:t>
            </a:r>
            <a:br>
              <a:rPr lang="ru-RU" sz="2200" dirty="0" smtClean="0"/>
            </a:br>
            <a:r>
              <a:rPr lang="ru-RU" sz="2200" dirty="0" smtClean="0"/>
              <a:t>• Подбор фотографий, иллюстраций, репродукций;</a:t>
            </a:r>
            <a:br>
              <a:rPr lang="ru-RU" sz="2200" dirty="0" smtClean="0"/>
            </a:br>
            <a:r>
              <a:rPr lang="ru-RU" sz="2200" dirty="0" smtClean="0"/>
              <a:t>• Составление картотек загадок, ребусов, стихов, поговорок;</a:t>
            </a:r>
            <a:br>
              <a:rPr lang="ru-RU" sz="2200" dirty="0" smtClean="0"/>
            </a:br>
            <a:r>
              <a:rPr lang="ru-RU" sz="2200" dirty="0" smtClean="0"/>
              <a:t>• Составление картотеки опытов с водой;</a:t>
            </a:r>
            <a:br>
              <a:rPr lang="ru-RU" sz="2200" dirty="0" smtClean="0"/>
            </a:br>
            <a:r>
              <a:rPr lang="ru-RU" sz="2200" dirty="0" smtClean="0"/>
              <a:t>• Создание условий для исследования, подготовка материала к экспериментированию.</a:t>
            </a:r>
            <a:br>
              <a:rPr lang="ru-RU" sz="2200" dirty="0" smtClean="0"/>
            </a:br>
            <a:r>
              <a:rPr lang="ru-RU" sz="2200" dirty="0" smtClean="0"/>
              <a:t>• Подготовка оборудования для опытов с водой.</a:t>
            </a:r>
            <a:br>
              <a:rPr lang="ru-RU" sz="2200" dirty="0" smtClean="0"/>
            </a:br>
            <a:r>
              <a:rPr lang="ru-RU" sz="2200" dirty="0" smtClean="0"/>
              <a:t>• Подбор сюжетно-ролевых, дидактических, пальчиковых игр.</a:t>
            </a:r>
            <a:endParaRPr lang="ru-RU" sz="2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60648"/>
            <a:ext cx="8229600" cy="8501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Schoolbook" pitchFamily="18" charset="0"/>
                <a:ea typeface="+mn-ea"/>
                <a:cs typeface="+mn-cs"/>
              </a:rPr>
              <a:t>Подготовительный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этап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Основной этап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204864"/>
            <a:ext cx="8064896" cy="381642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Изучение методической литературы;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Создание предметно-пространственной  развивающей среды;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Создание картотек «Опыты-эксперименты с водой», загадок, ребусов, поговорок о воде, дидактические игр с водой;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Дополнить новыми материалами уголок экспериментирования;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книжек-малышек о воде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Изготовление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лепбука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«Весёлая капелька»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9712" y="1340768"/>
            <a:ext cx="4680520" cy="792088"/>
          </a:xfrm>
          <a:prstGeom prst="roundRect">
            <a:avLst/>
          </a:prstGeom>
          <a:solidFill>
            <a:srgbClr val="FF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n w="0"/>
                <a:solidFill>
                  <a:schemeClr val="tx1"/>
                </a:solidFill>
                <a:latin typeface="Century Schoolbook" pitchFamily="18" charset="0"/>
              </a:rPr>
              <a:t>Работа педагогов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Педагогические</a:t>
            </a:r>
            <a:r>
              <a:rPr lang="ru-RU" b="1" dirty="0" smtClean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технологии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3"/>
          <p:cNvSpPr txBox="1">
            <a:spLocks noGrp="1"/>
          </p:cNvSpPr>
          <p:nvPr>
            <p:ph idx="1"/>
          </p:nvPr>
        </p:nvSpPr>
        <p:spPr bwMode="auto">
          <a:xfrm>
            <a:off x="457200" y="4221089"/>
            <a:ext cx="3826768" cy="1512168"/>
          </a:xfrm>
          <a:prstGeom prst="roundRect">
            <a:avLst>
              <a:gd name="adj" fmla="val 5890"/>
            </a:avLst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l">
              <a:buNone/>
              <a:defRPr/>
            </a:pPr>
            <a:r>
              <a:rPr lang="ru-RU" sz="2400" kern="0" dirty="0" smtClean="0">
                <a:solidFill>
                  <a:schemeClr val="tx1"/>
                </a:solidFill>
                <a:latin typeface="Arial" charset="0"/>
              </a:rPr>
              <a:t>Проектная деятельность </a:t>
            </a:r>
          </a:p>
          <a:p>
            <a:pPr lvl="0" algn="l">
              <a:buNone/>
              <a:defRPr/>
            </a:pPr>
            <a:r>
              <a:rPr lang="ru-RU" sz="1600" kern="0" dirty="0" smtClean="0">
                <a:solidFill>
                  <a:schemeClr val="tx1"/>
                </a:solidFill>
                <a:latin typeface="Arial" charset="0"/>
              </a:rPr>
              <a:t>широко вошла в образовательную</a:t>
            </a:r>
          </a:p>
          <a:p>
            <a:pPr lvl="0" algn="l">
              <a:buNone/>
              <a:defRPr/>
            </a:pPr>
            <a:r>
              <a:rPr lang="ru-RU" sz="1600" kern="0" dirty="0" smtClean="0">
                <a:solidFill>
                  <a:schemeClr val="tx1"/>
                </a:solidFill>
                <a:latin typeface="Arial" charset="0"/>
              </a:rPr>
              <a:t> работу дошкольного учреждения. 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2852936"/>
            <a:ext cx="3600400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 smtClean="0">
                <a:solidFill>
                  <a:schemeClr val="tx1"/>
                </a:solidFill>
                <a:latin typeface="Arial" charset="0"/>
              </a:rPr>
              <a:t>ТРИЗ - теория решения</a:t>
            </a:r>
            <a:br>
              <a:rPr lang="ru-RU" sz="2200" dirty="0" smtClean="0">
                <a:solidFill>
                  <a:schemeClr val="tx1"/>
                </a:solidFill>
                <a:latin typeface="Arial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Arial" charset="0"/>
              </a:rPr>
              <a:t> изобретательных задач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1628800"/>
            <a:ext cx="3096344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Arial" charset="0"/>
              </a:rPr>
              <a:t>Моделирование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DCIM\100CASIO\CIMG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56992"/>
            <a:ext cx="3404486" cy="230425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27" name="Picture 3" descr="F:\DCIM\100CASIO\CIMG0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2736304" cy="205222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Основной этап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5"/>
            <a:ext cx="8229600" cy="39604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Беседа с детьми на тему:  «Явления природы - вода»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Чтение художественной литературы по теме.</a:t>
            </a:r>
          </a:p>
          <a:p>
            <a:pPr lvl="0"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/>
              <a:t>Просмотр презентаций  по экологии.</a:t>
            </a:r>
            <a:endParaRPr lang="ru-RU" altLang="ru-RU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Экспериментальная деятельность   по теме «Вода»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книжек-малышек «Путешествие капельки».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Рассказ и показ занимательных опытов-экспериментов для детей младшего  дошкольного возраста.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Создание плаката «Круговорот воды в природе».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Оформление выставки детского творчества «Вода - основа жизни на земле».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9752" y="1268760"/>
            <a:ext cx="4536503" cy="720079"/>
          </a:xfrm>
          <a:prstGeom prst="roundRect">
            <a:avLst/>
          </a:prstGeom>
          <a:solidFill>
            <a:srgbClr val="FF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n w="0"/>
                <a:solidFill>
                  <a:schemeClr val="tx1"/>
                </a:solidFill>
                <a:latin typeface="Century Schoolbook" pitchFamily="18" charset="0"/>
              </a:rPr>
              <a:t>Работа с детьми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altLang="ru-RU" sz="3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sz="3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Беседа с детьми на тему: </a:t>
            </a:r>
            <a:b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«Явления природы - вода»</a:t>
            </a:r>
            <a: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/>
          </a:p>
        </p:txBody>
      </p:sp>
      <p:pic>
        <p:nvPicPr>
          <p:cNvPr id="2050" name="Picture 2" descr="F:\DCIM\100CASIO\CIMG0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4172281" cy="3129211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1" name="Picture 3" descr="F:\DCIM\100CASIO\CIMG0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515883" cy="263691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2" name="Picture 4" descr="F:\DCIM\100CASIO\CIMG0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3" y="4077072"/>
            <a:ext cx="3264363" cy="244827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Чтение художественной литературы по теме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1026" name="Picture 2" descr="H:\DCIM\100CASIO\CIMG0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212174" cy="2409131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27" name="Picture 3" descr="H:\DCIM\100CASIO\CIMG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611893" cy="270892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28" name="Picture 4" descr="H:\DCIM\100CASIO\CIMG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501008"/>
            <a:ext cx="4067944" cy="305095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0466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8000"/>
              </a:solidFill>
            </a:endParaRPr>
          </a:p>
        </p:txBody>
      </p:sp>
      <p:pic>
        <p:nvPicPr>
          <p:cNvPr id="5" name="Picture 2" descr="C:\Users\Наталья\Desktop\капля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32440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5832648" cy="62646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Вы слыхали о воде?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Говорят она везде!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В луже, в море, в океане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И в водопроводном кране.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Как сосулька замерзает,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В дом туманом к нам вползает,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На плите у нас кипит,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Паром чайника шипит,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Растворяет сахар в чае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Мы её не замечаем,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Мы привыкли, что вода –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Наша спутница всегда!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Без неё нам не умыться.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Не наесться, не напиться!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Смею вам я доложить –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8000"/>
                </a:solidFill>
                <a:latin typeface="Century Schoolbook" pitchFamily="18" charset="0"/>
              </a:rPr>
              <a:t>Без воды нам не прожить</a:t>
            </a:r>
            <a:r>
              <a:rPr lang="ru-RU" sz="2200" b="1" dirty="0" smtClean="0">
                <a:solidFill>
                  <a:srgbClr val="008000"/>
                </a:solidFill>
                <a:latin typeface="Century Schoolbook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08012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Просмотр презентаций  по экологии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F:\DCIM\100CASIO\CIMG0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320480" cy="324036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9219" name="Picture 3" descr="F:\DCIM\100CASIO\CIMG0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3024336" cy="226825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9220" name="Picture 4" descr="F:\DCIM\100CASIO\CIMG0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653136"/>
            <a:ext cx="2736304" cy="205222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9221" name="Picture 5" descr="F:\DCIM\100CASIO\CIMG0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77680"/>
            <a:ext cx="3456384" cy="259228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521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alt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Экспериментальная деятельность  по теме «Вода» 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0851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Был поставлен вопрос для чего нужна вода в группе?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pPr>
              <a:buNone/>
            </a:pPr>
            <a:endParaRPr lang="ru-RU" sz="2400" dirty="0"/>
          </a:p>
        </p:txBody>
      </p:sp>
      <p:pic>
        <p:nvPicPr>
          <p:cNvPr id="1030" name="Picture 6" descr="F:\DCIM\100CASIO\CIMG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2376264" cy="211158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31" name="Picture 7" descr="F:\DCIM\100CASIO\CIMG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132856"/>
            <a:ext cx="3203848" cy="240288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32" name="Picture 8" descr="F:\DCIM\100CASIO\CIMG0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21088"/>
            <a:ext cx="2915816" cy="218686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26" name="Picture 2" descr="H:\CIMG2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221088"/>
            <a:ext cx="3168352" cy="237626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27" name="Picture 3" descr="H:\CIMG2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492896"/>
            <a:ext cx="3260032" cy="244502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Создание книжек-малышек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/>
          </a:p>
        </p:txBody>
      </p:sp>
      <p:pic>
        <p:nvPicPr>
          <p:cNvPr id="2050" name="Picture 2" descr="H:\DCIM\100CASIO\CIMG0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730361" cy="2797771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1" name="Picture 3" descr="H:\DCIM\100CASIO\CIMG0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419872" cy="256490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2" name="Picture 4" descr="H:\DCIM\100CASIO\CIMG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31686"/>
            <a:ext cx="3384376" cy="253828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3" name="Picture 5" descr="H:\DCIM\100CASIO\CIMG0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73016"/>
            <a:ext cx="3923928" cy="294294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Рассказ и показ занимательных опытов-экспериментов для детей младшего  дошкольного возраста.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Вода в жидком состоянии не имеет формы</a:t>
            </a:r>
          </a:p>
          <a:p>
            <a:endParaRPr lang="ru-RU" dirty="0"/>
          </a:p>
        </p:txBody>
      </p:sp>
      <p:pic>
        <p:nvPicPr>
          <p:cNvPr id="2052" name="Picture 4" descr="F:\DCIM\100CASIO\CIMG0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4067944" cy="305095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3" name="Picture 5" descr="F:\DCIM\100CASIO\CIMG0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091947" cy="306896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4098" name="Picture 2" descr="H:\DCIM\100CASIO\CIMG0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797152"/>
            <a:ext cx="2555776" cy="191683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 чистом виде вода вкуса не имеет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074" name="Picture 2" descr="F:\DCIM\100CASIO\CIMG0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923928" cy="294294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5" name="Picture 3" descr="F:\DCIM\100CASIO\CIMG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052736"/>
            <a:ext cx="3059832" cy="229487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6" name="Picture 4" descr="F:\DCIM\100CASIO\CIMG0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429000"/>
            <a:ext cx="4128459" cy="309634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1026" name="Picture 2" descr="H:\DCIM\100CASIO\CIMG03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437112"/>
            <a:ext cx="2808312" cy="210623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Вода не имеет цвета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098" name="Picture 2" descr="F:\DCIM\100CASIO\CIMG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456384" cy="237626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4099" name="Picture 3" descr="F:\DCIM\100CASIO\CIMG0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73016"/>
            <a:ext cx="3528392" cy="304157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4100" name="Picture 4" descr="F:\DCIM\100CASIO\CIMG0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4283968" cy="367240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5122" name="Picture 2" descr="H:\DCIM\100CASIO\CIMG0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509120"/>
            <a:ext cx="2651786" cy="198884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Вода в чистом виде не пахнет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5122" name="Picture 2" descr="F:\DCIM\100CASIO\CIMG0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96752"/>
            <a:ext cx="3456384" cy="259228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5123" name="Picture 3" descr="F:\DCIM\100CASIO\CIMG0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3347864" cy="251089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5124" name="Picture 4" descr="F:\DCIM\100CASIO\CIMG0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323862" cy="249289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2050" name="Picture 2" descr="H:\DCIM\100CASIO\CIMG0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005064"/>
            <a:ext cx="3024336" cy="226825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Вода является растворителем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6146" name="Picture 2" descr="F:\DCIM\100CASIO\CIMG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744416" cy="280831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6147" name="Picture 3" descr="F:\DCIM\100CASIO\CIMG0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9979" y="1196752"/>
            <a:ext cx="4032447" cy="3024336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6148" name="Picture 4" descr="F:\DCIM\100CASIO\CIMG0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61048"/>
            <a:ext cx="3131840" cy="256490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4" name="Picture 2" descr="H:\DCIM\100CASIO\CIMG0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3240360" cy="243027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Создание мыльных пузырей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7170" name="Picture 2" descr="F:\DCIM\100CASIO\CIMG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816424" cy="286231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7171" name="Picture 3" descr="F:\DCIM\100CASIO\CIMG0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0748"/>
            <a:ext cx="4176464" cy="313234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7172" name="Picture 4" descr="F:\DCIM\100CASIO\CIMG0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861048"/>
            <a:ext cx="3321194" cy="282538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4098" name="Picture 2" descr="F:\DCIM\100CASIO\CIMG0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581128"/>
            <a:ext cx="2448272" cy="1836204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Фильтрация воды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074" name="Picture 2" descr="F:\DCIM\100CASIO\CIMG0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9368"/>
            <a:ext cx="3456384" cy="259228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6" name="Picture 4" descr="F:\DCIM\100CASIO\CIMG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020" y="1124744"/>
            <a:ext cx="3456384" cy="259228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7" name="Picture 5" descr="F:\DCIM\100CASIO\CIMG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2747797" cy="259228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8" name="Picture 6" descr="F:\DCIM\100CASIO\CIMG0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807042"/>
            <a:ext cx="2915816" cy="271830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9" name="Picture 7" descr="F:\DCIM\100CASIO\CIMG05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933056"/>
            <a:ext cx="2592288" cy="2448272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Наталья\Desktop\земля и во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200223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200" dirty="0" smtClean="0">
                <a:latin typeface="Century Schoolbook" pitchFamily="18" charset="0"/>
              </a:rPr>
              <a:t>Вода – одно из главных богатств на Земле. Невозможно представить, что стало бы с нашей планетой, если бы исчезла пресная вода. А такая угроза существует. Пресной воды в мире всего 3 %. Эти запасы истощаются, пресной воды становится всё меньше и меньше.  От загрязненной воды страдает все живое вокруг. Поэтому вода – наше главное богатство</a:t>
            </a:r>
            <a:r>
              <a:rPr lang="ru-RU" sz="27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Плакат круговорот воды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3074" name="Picture 2" descr="H:\DCIM\100CASIO\CIMG0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4187957" cy="360040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3075" name="Picture 3" descr="H:\DCIM\100CASIO\CIMG0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453" y="2420888"/>
            <a:ext cx="4704523" cy="396044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СТАРШАЯ ГРУППА\ФОТО ЛЕПБУК\CIMG1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848872" cy="5112568"/>
          </a:xfrm>
          <a:prstGeom prst="rect">
            <a:avLst/>
          </a:prstGeom>
          <a:noFill/>
          <a:ln w="57150">
            <a:solidFill>
              <a:srgbClr val="339933"/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87208" cy="72008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Плакат круговорот воды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960440" cy="3168352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68960"/>
            <a:ext cx="4704522" cy="3528392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Ознакомление детей с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лепбуком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«Весёлая капелька»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992888" cy="5688632"/>
          </a:xfrm>
          <a:prstGeom prst="rect">
            <a:avLst/>
          </a:prstGeom>
          <a:noFill/>
          <a:ln w="57150">
            <a:solidFill>
              <a:srgbClr val="3399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4320479" cy="324036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20480" cy="324036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19010"/>
            <a:ext cx="4104456" cy="3078342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2656"/>
            <a:ext cx="3840427" cy="288032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Выставка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H:\DCIM\100CASIO\CIMG0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632848" cy="5400600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Основной этап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9"/>
            <a:ext cx="8075240" cy="316835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Проведение беседы с ребенком о воде.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Оформление стенгазеты</a:t>
            </a:r>
            <a:r>
              <a:rPr lang="ru-RU" sz="2800" b="1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Помощь в сборе информации для изготовления </a:t>
            </a:r>
            <a:r>
              <a:rPr lang="ru-RU" sz="2800" b="1" dirty="0" err="1" smtClean="0"/>
              <a:t>лепбука</a:t>
            </a:r>
            <a:r>
              <a:rPr lang="ru-RU" sz="2800" b="1" dirty="0" smtClean="0"/>
              <a:t> «Весёлая капелька»</a:t>
            </a:r>
            <a:endParaRPr lang="ru-RU" sz="2800" b="1" dirty="0" smtClean="0"/>
          </a:p>
          <a:p>
            <a:pPr>
              <a:buFont typeface="Wingdings" pitchFamily="2" charset="2"/>
              <a:buChar char="v"/>
            </a:pPr>
            <a:r>
              <a:rPr lang="ru-RU" sz="2800" b="1" dirty="0" smtClean="0"/>
              <a:t>Оказание помощи в изготовлении материалов в уголок экспериментирования в детском саду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1196752"/>
            <a:ext cx="5400600" cy="720725"/>
          </a:xfrm>
          <a:prstGeom prst="roundRect">
            <a:avLst/>
          </a:prstGeom>
          <a:solidFill>
            <a:srgbClr val="FF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</a:rPr>
              <a:t>Работа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Оформление стенгазеты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pic>
        <p:nvPicPr>
          <p:cNvPr id="4098" name="Picture 2" descr="H:\DCIM\100CASIO\CIMG0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690468" cy="3517851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  <p:pic>
        <p:nvPicPr>
          <p:cNvPr id="4099" name="Picture 3" descr="H:\DCIM\100CASIO\CIMG0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52936"/>
            <a:ext cx="4896544" cy="367240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Заключительный этап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5740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Подведение итогов проекта.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Создание оптимальных условий в уголке экспериментирования для самостоятельного проведения занимательных опытов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Изготовление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лепбука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«Весёлая капелька»</a:t>
            </a: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Подобран и систематизирован иллюстрационный и демонстрационный материал, который используется как в совместной деятельности на занятиях, играх-экспериментах, так и в самостоятельной деятельности детей.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Изготовление плакатов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Оформление выставки детских работ «Вода – это жизнь»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Результаты проекта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01419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У детей сформировались представления о воде, о её свойствах и о роли воде в жизни человека , животных и растений.</a:t>
            </a:r>
          </a:p>
          <a:p>
            <a:r>
              <a:rPr lang="ru-RU" dirty="0" smtClean="0"/>
              <a:t>У детей развились навыки самостоятельного проведения опытно-экспериментальной деятельности (умение работать с посудой, умение работать с незнакомыми материалами, соблюдая меры безопасности.</a:t>
            </a:r>
          </a:p>
          <a:p>
            <a:r>
              <a:rPr lang="ru-RU" dirty="0" smtClean="0"/>
              <a:t>Дети в состоянии наблюдать и делать выводы о результатах эксперимента.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Участники проекта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936103"/>
          </a:xfrm>
          <a:ln>
            <a:solidFill>
              <a:srgbClr val="669900"/>
            </a:solidFill>
          </a:ln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Дети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группы </a:t>
            </a:r>
            <a:r>
              <a:rPr lang="ru-RU" dirty="0" smtClean="0"/>
              <a:t>«Искорка»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Педагоги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Родители воспитанников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 descr="C:\Users\ноутбук\Desktop\100JVCSO\PIC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7488832" cy="4212468"/>
          </a:xfrm>
          <a:prstGeom prst="rect">
            <a:avLst/>
          </a:prstGeom>
          <a:noFill/>
          <a:ln w="57150"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Выводы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78539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В конце проекта мы с детьми пришли к выводу, что вода – основа жизни на земле.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Ничего живое на нашей планете не смогло бы жить без воды. Поэтому мы должны к ней относиться бережно.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Мы надеемся, что после проекта наши дети будут способны осознать последствия своих действий по отношению к окружающей среде и будут жить в относительной гармонии с природой.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54726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В природе путешествует вода,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Она не исчезает никогда: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То в снег превратиться, то в лед,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Растает – и снова в поход!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По горным вершинам,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Широким долинам, 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Вдруг в небо взовьется, 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Дождем обернется,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Вокруг оглянитесь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В природу вглядитесь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Вас окружает везде и всегда</a:t>
            </a:r>
            <a:b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</a:br>
            <a:r>
              <a:rPr lang="ru-RU" sz="2800" b="1" dirty="0" smtClean="0">
                <a:solidFill>
                  <a:srgbClr val="0070C0"/>
                </a:solidFill>
                <a:ea typeface="Times New Roman" pitchFamily="18" charset="0"/>
                <a:cs typeface="Arial" charset="0"/>
              </a:rPr>
              <a:t>Эта волшебница – ВОДА!</a:t>
            </a:r>
            <a:endParaRPr lang="ru-RU" sz="2800" b="1" dirty="0">
              <a:solidFill>
                <a:srgbClr val="0070C0"/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5" name="Picture 1224" descr="MCj02153380000[1]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8664" r="63173"/>
          <a:stretch>
            <a:fillRect/>
          </a:stretch>
        </p:blipFill>
        <p:spPr bwMode="auto">
          <a:xfrm>
            <a:off x="6444208" y="2204864"/>
            <a:ext cx="1584176" cy="264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3455" t="16757"/>
          <a:stretch>
            <a:fillRect/>
          </a:stretch>
        </p:blipFill>
        <p:spPr bwMode="auto">
          <a:xfrm>
            <a:off x="6372200" y="332656"/>
            <a:ext cx="2427182" cy="2138424"/>
          </a:xfrm>
          <a:prstGeom prst="star10">
            <a:avLst/>
          </a:prstGeom>
          <a:noFill/>
          <a:ln w="57150">
            <a:solidFill>
              <a:srgbClr val="9CA0E8"/>
            </a:solidFill>
            <a:miter lim="800000"/>
            <a:headEnd/>
            <a:tailEnd/>
          </a:ln>
        </p:spPr>
      </p:pic>
      <p:pic>
        <p:nvPicPr>
          <p:cNvPr id="8" name="Picture 1225" descr="MPj0399620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05064"/>
            <a:ext cx="3246636" cy="2596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348880"/>
            <a:ext cx="6324600" cy="41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620688"/>
            <a:ext cx="51125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dirty="0" smtClean="0"/>
              <a:t>           </a:t>
            </a:r>
            <a:r>
              <a:rPr lang="ru-RU" sz="6400" dirty="0" smtClean="0"/>
              <a:t>Многие люди задаются вопросом: для чего нужна вода и какую пользу вообще она может приносить? Ведь в ней нет никаких витаминов, полезных веществ либо минералов. Но если только об этом задуматься, то ответ напрашивается сам собой. Вода есть везде – в теле человека, в организме животных и растений, в продуктах питания, в почве, в атмосфере. Вода в жизни человека и всего живого на земле играет первоочередную роль.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/>
              <a:t>       Но запасы  воды истощаются, пресной воды становится всё меньше и меньше. Вода – одно из главных богатств на Земле. Трудно представить, что стало бы с нашей планетой, если бы исчезла пресная вода. А такая угроза существует. От загрязненной воды страдает все живое, она вредна для жизни человека. Поэтому воду – наше главное богатство, надо беречь! Мы решили узнать: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400" dirty="0" smtClean="0"/>
              <a:t> что такое вода?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400" dirty="0" smtClean="0"/>
              <a:t> для чего она нужна?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6400" dirty="0" smtClean="0"/>
              <a:t> как можно беречь воду?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/>
              <a:t>       Выбрали тему исследования: «Волшебница вода»». 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/>
              <a:t>       Наметили направления в работе с детьми: виды воды, её функции, характеристику, а также влияние воды, как на живую природу, так и на неживую. Изюминка нашего проекта в том, что мы с детьми не будем решать глобальные экологические проблемы, как спасти мир, а постараемся решить хотя бы одну, но не менее важную для их окружающего мира – бережное отношение к воде.</a:t>
            </a:r>
          </a:p>
          <a:p>
            <a:pPr algn="ctr"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Цель: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91264" cy="3845023"/>
          </a:xfrm>
        </p:spPr>
        <p:txBody>
          <a:bodyPr>
            <a:normAutofit/>
          </a:bodyPr>
          <a:lstStyle/>
          <a:p>
            <a:r>
              <a:rPr lang="ru-RU" dirty="0" smtClean="0"/>
              <a:t>Закрепить знания дошкольников через организацию </a:t>
            </a:r>
            <a:r>
              <a:rPr lang="ru-RU" dirty="0" err="1" smtClean="0"/>
              <a:t>поисково</a:t>
            </a:r>
            <a:r>
              <a:rPr lang="ru-RU" dirty="0" smtClean="0"/>
              <a:t> - познавательной деятельности, в процессе углубления и расширения представлений  детей о воде и ее свойствах, формировать экологическую культуру, бережное отношение к природе.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Задачи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136904" cy="47419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</a:t>
            </a:r>
          </a:p>
          <a:p>
            <a:pPr>
              <a:buNone/>
            </a:pPr>
            <a:r>
              <a:rPr lang="ru-RU" sz="2000" dirty="0" smtClean="0"/>
              <a:t>     </a:t>
            </a:r>
          </a:p>
          <a:p>
            <a:pPr>
              <a:buNone/>
            </a:pPr>
            <a:r>
              <a:rPr lang="ru-RU" sz="2000" dirty="0" smtClean="0"/>
              <a:t>   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2000" kern="0" dirty="0" smtClean="0">
                <a:latin typeface="Arial" charset="0"/>
              </a:rPr>
              <a:t>    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Oval 15"/>
          <p:cNvSpPr>
            <a:spLocks noChangeArrowheads="1"/>
          </p:cNvSpPr>
          <p:nvPr/>
        </p:nvSpPr>
        <p:spPr bwMode="gray">
          <a:xfrm>
            <a:off x="395536" y="1484784"/>
            <a:ext cx="466786" cy="466482"/>
          </a:xfrm>
          <a:prstGeom prst="ellipse">
            <a:avLst/>
          </a:prstGeom>
          <a:gradFill rotWithShape="1">
            <a:gsLst>
              <a:gs pos="0">
                <a:srgbClr val="F38B77"/>
              </a:gs>
              <a:gs pos="100000">
                <a:srgbClr val="B06556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15"/>
          <p:cNvSpPr>
            <a:spLocks noChangeArrowheads="1"/>
          </p:cNvSpPr>
          <p:nvPr/>
        </p:nvSpPr>
        <p:spPr bwMode="gray">
          <a:xfrm>
            <a:off x="467544" y="5805264"/>
            <a:ext cx="466786" cy="466482"/>
          </a:xfrm>
          <a:prstGeom prst="ellipse">
            <a:avLst/>
          </a:prstGeom>
          <a:gradFill rotWithShape="1">
            <a:gsLst>
              <a:gs pos="0">
                <a:srgbClr val="F38B77"/>
              </a:gs>
              <a:gs pos="100000">
                <a:srgbClr val="B06556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gray">
          <a:xfrm>
            <a:off x="395536" y="2636912"/>
            <a:ext cx="466786" cy="466482"/>
          </a:xfrm>
          <a:prstGeom prst="ellipse">
            <a:avLst/>
          </a:prstGeom>
          <a:gradFill rotWithShape="1">
            <a:gsLst>
              <a:gs pos="0">
                <a:srgbClr val="F38B77"/>
              </a:gs>
              <a:gs pos="100000">
                <a:srgbClr val="B06556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gray">
          <a:xfrm>
            <a:off x="395536" y="3861048"/>
            <a:ext cx="466786" cy="466482"/>
          </a:xfrm>
          <a:prstGeom prst="ellipse">
            <a:avLst/>
          </a:prstGeom>
          <a:gradFill rotWithShape="1">
            <a:gsLst>
              <a:gs pos="0">
                <a:srgbClr val="F38B77"/>
              </a:gs>
              <a:gs pos="100000">
                <a:srgbClr val="B06556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Oval 15"/>
          <p:cNvSpPr>
            <a:spLocks noChangeArrowheads="1"/>
          </p:cNvSpPr>
          <p:nvPr/>
        </p:nvSpPr>
        <p:spPr bwMode="gray">
          <a:xfrm>
            <a:off x="395536" y="4869160"/>
            <a:ext cx="466786" cy="466482"/>
          </a:xfrm>
          <a:prstGeom prst="ellipse">
            <a:avLst/>
          </a:prstGeom>
          <a:gradFill rotWithShape="1">
            <a:gsLst>
              <a:gs pos="0">
                <a:srgbClr val="F38B77"/>
              </a:gs>
              <a:gs pos="100000">
                <a:srgbClr val="B06556"/>
              </a:gs>
            </a:gsLst>
            <a:lin ang="27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Заголовок 3"/>
          <p:cNvSpPr txBox="1">
            <a:spLocks/>
          </p:cNvSpPr>
          <p:nvPr/>
        </p:nvSpPr>
        <p:spPr bwMode="auto">
          <a:xfrm>
            <a:off x="971600" y="1268760"/>
            <a:ext cx="7632848" cy="864096"/>
          </a:xfrm>
          <a:prstGeom prst="roundRect">
            <a:avLst>
              <a:gd name="adj" fmla="val 5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Формирование элементарных  экологических представлений об объекте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неживой природы – воде (её свойствах, состояниях,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значении для всего живого на земле)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 bwMode="auto">
          <a:xfrm>
            <a:off x="1043608" y="2276872"/>
            <a:ext cx="7560840" cy="1152128"/>
          </a:xfrm>
          <a:prstGeom prst="roundRect">
            <a:avLst>
              <a:gd name="adj" fmla="val 5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Развивать умение формулировать проблему, анализировать ситуации,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планировать эксперимент,  продумывать ход деятельности для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получения желаемого результата,  делать выводы на основе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практического опыта.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Заголовок 3"/>
          <p:cNvSpPr txBox="1">
            <a:spLocks/>
          </p:cNvSpPr>
          <p:nvPr/>
        </p:nvSpPr>
        <p:spPr bwMode="auto">
          <a:xfrm>
            <a:off x="1043608" y="3573016"/>
            <a:ext cx="7560840" cy="864096"/>
          </a:xfrm>
          <a:prstGeom prst="roundRect">
            <a:avLst>
              <a:gd name="adj" fmla="val 5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Развивать наблюдательность, самостоятельность,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инициативность и умение работать в группе.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 bwMode="auto">
          <a:xfrm>
            <a:off x="1043608" y="4581128"/>
            <a:ext cx="7560840" cy="864096"/>
          </a:xfrm>
          <a:prstGeom prst="roundRect">
            <a:avLst>
              <a:gd name="adj" fmla="val 5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Воспитание детей осознанного, бережного отношения к воде,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воспитания экологического сознания.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 bwMode="auto">
          <a:xfrm>
            <a:off x="1043608" y="5589240"/>
            <a:ext cx="7560840" cy="864096"/>
          </a:xfrm>
          <a:prstGeom prst="roundRect">
            <a:avLst>
              <a:gd name="adj" fmla="val 5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kern="0" dirty="0" smtClean="0"/>
              <a:t>Способствовать активному вовлечению родителей в совместную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kern="0" dirty="0" smtClean="0"/>
              <a:t>      деятельность  с ребёнком в условиях семьи  и детского сада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 проекта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132856"/>
            <a:ext cx="7715200" cy="244827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информационно-исследовательский</a:t>
            </a:r>
          </a:p>
          <a:p>
            <a:pPr>
              <a:buNone/>
            </a:pPr>
            <a:r>
              <a:rPr lang="ru-RU" dirty="0" smtClean="0"/>
              <a:t>групповой</a:t>
            </a:r>
          </a:p>
          <a:p>
            <a:pPr>
              <a:buNone/>
            </a:pPr>
            <a:r>
              <a:rPr lang="ru-RU" dirty="0" smtClean="0"/>
              <a:t>долгосрочный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Ожидаемые результаты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988840"/>
            <a:ext cx="8003232" cy="439248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Понимание значения воды для всего живого на земле и важности бережного отношения к водным ресурсам.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Привитие навыков экологически грамотного поведения в природе и в быту.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Обогащение словаря, развитие наблюдательности, любознательности, интереса к познавательной деятельности.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Повышение потребности получать новую информацию экспериментально-опытным путём.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Ребёнок может ставить проблему, находить пути решения, самостоятельно работать с информацией, быть ответственным партнёром, уважать мнение собеседника. </a:t>
            </a:r>
            <a:endParaRPr lang="ru-RU" dirty="0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2627784" y="1196752"/>
            <a:ext cx="3888432" cy="57606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B7AA"/>
              </a:gs>
              <a:gs pos="50000">
                <a:srgbClr val="F8B7AA">
                  <a:gamma/>
                  <a:tint val="24314"/>
                  <a:invGamma/>
                </a:srgbClr>
              </a:gs>
              <a:gs pos="100000">
                <a:srgbClr val="F8B7AA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ru-RU" sz="2800" b="1" dirty="0" smtClean="0"/>
              <a:t>Для  детей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1206</Words>
  <Application>Microsoft Office PowerPoint</Application>
  <PresentationFormat>Экран (4:3)</PresentationFormat>
  <Paragraphs>210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   Вода – одно из главных богатств на Земле. Невозможно представить, что стало бы с нашей планетой, если бы исчезла пресная вода. А такая угроза существует. Пресной воды в мире всего 3 %. Эти запасы истощаются, пресной воды становится всё меньше и меньше.  От загрязненной воды страдает все живое вокруг. Поэтому вода – наше главное богатство. </vt:lpstr>
      <vt:lpstr>Участники проекта</vt:lpstr>
      <vt:lpstr>Актуальность проекта</vt:lpstr>
      <vt:lpstr>Цель:</vt:lpstr>
      <vt:lpstr>Задачи </vt:lpstr>
      <vt:lpstr>Тип проекта</vt:lpstr>
      <vt:lpstr>Ожидаемые результаты</vt:lpstr>
      <vt:lpstr>Ожидаемые результаты</vt:lpstr>
      <vt:lpstr>Ожидаемые результаты</vt:lpstr>
      <vt:lpstr>Предполагаемые риски</vt:lpstr>
      <vt:lpstr>Модель трёх вопросов</vt:lpstr>
      <vt:lpstr>Подготовительный этап</vt:lpstr>
      <vt:lpstr>Основной этап</vt:lpstr>
      <vt:lpstr>Педагогические технологии</vt:lpstr>
      <vt:lpstr>Основной этап</vt:lpstr>
      <vt:lpstr> Беседа с детьми на тему:   «Явления природы - вода» </vt:lpstr>
      <vt:lpstr>Чтение художественной литературы по теме</vt:lpstr>
      <vt:lpstr> Просмотр презентаций  по экологии </vt:lpstr>
      <vt:lpstr>Экспериментальная деятельность  по теме «Вода» </vt:lpstr>
      <vt:lpstr> Создание книжек-малышек  </vt:lpstr>
      <vt:lpstr>  Рассказ и показ занимательных опытов-экспериментов для детей младшего  дошкольного возраста. </vt:lpstr>
      <vt:lpstr>В чистом виде вода вкуса не имеет</vt:lpstr>
      <vt:lpstr>Вода не имеет цвета</vt:lpstr>
      <vt:lpstr>Вода в чистом виде не пахнет</vt:lpstr>
      <vt:lpstr>Вода является растворителем</vt:lpstr>
      <vt:lpstr>Создание мыльных пузырей</vt:lpstr>
      <vt:lpstr>Фильтрация воды</vt:lpstr>
      <vt:lpstr>Плакат круговорот воды</vt:lpstr>
      <vt:lpstr>Плакат круговорот воды</vt:lpstr>
      <vt:lpstr>Ознакомление детей с лепбуком «Весёлая капелька»</vt:lpstr>
      <vt:lpstr>Слайд 33</vt:lpstr>
      <vt:lpstr>Слайд 34</vt:lpstr>
      <vt:lpstr>Выставка </vt:lpstr>
      <vt:lpstr>Основной этап</vt:lpstr>
      <vt:lpstr>Оформление стенгазеты</vt:lpstr>
      <vt:lpstr>Заключительный этап</vt:lpstr>
      <vt:lpstr>Результаты проекта</vt:lpstr>
      <vt:lpstr>Выводы </vt:lpstr>
      <vt:lpstr>Слайд 41</vt:lpstr>
      <vt:lpstr>Слайд 42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22</cp:lastModifiedBy>
  <cp:revision>131</cp:revision>
  <dcterms:created xsi:type="dcterms:W3CDTF">2013-08-23T08:38:35Z</dcterms:created>
  <dcterms:modified xsi:type="dcterms:W3CDTF">2020-11-10T18:18:32Z</dcterms:modified>
</cp:coreProperties>
</file>